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4"/>
  </p:sldMasterIdLst>
  <p:notesMasterIdLst>
    <p:notesMasterId r:id="rId19"/>
  </p:notesMasterIdLst>
  <p:sldIdLst>
    <p:sldId id="256" r:id="rId5"/>
    <p:sldId id="342" r:id="rId6"/>
    <p:sldId id="332" r:id="rId7"/>
    <p:sldId id="343" r:id="rId8"/>
    <p:sldId id="313" r:id="rId9"/>
    <p:sldId id="335" r:id="rId10"/>
    <p:sldId id="291" r:id="rId11"/>
    <p:sldId id="336" r:id="rId12"/>
    <p:sldId id="324" r:id="rId13"/>
    <p:sldId id="299" r:id="rId14"/>
    <p:sldId id="315" r:id="rId15"/>
    <p:sldId id="316" r:id="rId16"/>
    <p:sldId id="321" r:id="rId17"/>
    <p:sldId id="34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F5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7" d="100"/>
          <a:sy n="57" d="100"/>
        </p:scale>
        <p:origin x="2174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ederick, Angela H" userId="3442d453-3bf0-4825-931b-83ec80239e99" providerId="ADAL" clId="{2BA7FAA9-CDB1-4D1F-AB24-927E2F9DF0F6}"/>
    <pc:docChg chg="custSel addSld delSld modSld">
      <pc:chgData name="Frederick, Angela H" userId="3442d453-3bf0-4825-931b-83ec80239e99" providerId="ADAL" clId="{2BA7FAA9-CDB1-4D1F-AB24-927E2F9DF0F6}" dt="2026-04-22T16:11:13.011" v="379" actId="1036"/>
      <pc:docMkLst>
        <pc:docMk/>
      </pc:docMkLst>
      <pc:sldChg chg="modSp mod">
        <pc:chgData name="Frederick, Angela H" userId="3442d453-3bf0-4825-931b-83ec80239e99" providerId="ADAL" clId="{2BA7FAA9-CDB1-4D1F-AB24-927E2F9DF0F6}" dt="2026-04-22T15:56:20.152" v="10" actId="1038"/>
        <pc:sldMkLst>
          <pc:docMk/>
          <pc:sldMk cId="2932032354" sldId="256"/>
        </pc:sldMkLst>
        <pc:spChg chg="mod">
          <ac:chgData name="Frederick, Angela H" userId="3442d453-3bf0-4825-931b-83ec80239e99" providerId="ADAL" clId="{2BA7FAA9-CDB1-4D1F-AB24-927E2F9DF0F6}" dt="2026-04-22T15:56:20.152" v="10" actId="1038"/>
          <ac:spMkLst>
            <pc:docMk/>
            <pc:sldMk cId="2932032354" sldId="256"/>
            <ac:spMk id="3" creationId="{00000000-0000-0000-0000-000000000000}"/>
          </ac:spMkLst>
        </pc:spChg>
      </pc:sldChg>
      <pc:sldChg chg="del">
        <pc:chgData name="Frederick, Angela H" userId="3442d453-3bf0-4825-931b-83ec80239e99" providerId="ADAL" clId="{2BA7FAA9-CDB1-4D1F-AB24-927E2F9DF0F6}" dt="2026-04-22T15:58:38.682" v="29" actId="47"/>
        <pc:sldMkLst>
          <pc:docMk/>
          <pc:sldMk cId="2293443461" sldId="263"/>
        </pc:sldMkLst>
      </pc:sldChg>
      <pc:sldChg chg="del">
        <pc:chgData name="Frederick, Angela H" userId="3442d453-3bf0-4825-931b-83ec80239e99" providerId="ADAL" clId="{2BA7FAA9-CDB1-4D1F-AB24-927E2F9DF0F6}" dt="2026-04-22T16:00:22.296" v="35" actId="47"/>
        <pc:sldMkLst>
          <pc:docMk/>
          <pc:sldMk cId="1911468707" sldId="266"/>
        </pc:sldMkLst>
      </pc:sldChg>
      <pc:sldChg chg="del">
        <pc:chgData name="Frederick, Angela H" userId="3442d453-3bf0-4825-931b-83ec80239e99" providerId="ADAL" clId="{2BA7FAA9-CDB1-4D1F-AB24-927E2F9DF0F6}" dt="2026-04-22T15:59:00.864" v="30" actId="47"/>
        <pc:sldMkLst>
          <pc:docMk/>
          <pc:sldMk cId="583368753" sldId="274"/>
        </pc:sldMkLst>
      </pc:sldChg>
      <pc:sldChg chg="del">
        <pc:chgData name="Frederick, Angela H" userId="3442d453-3bf0-4825-931b-83ec80239e99" providerId="ADAL" clId="{2BA7FAA9-CDB1-4D1F-AB24-927E2F9DF0F6}" dt="2026-04-22T15:59:05.653" v="32" actId="47"/>
        <pc:sldMkLst>
          <pc:docMk/>
          <pc:sldMk cId="609732810" sldId="284"/>
        </pc:sldMkLst>
      </pc:sldChg>
      <pc:sldChg chg="del">
        <pc:chgData name="Frederick, Angela H" userId="3442d453-3bf0-4825-931b-83ec80239e99" providerId="ADAL" clId="{2BA7FAA9-CDB1-4D1F-AB24-927E2F9DF0F6}" dt="2026-04-22T15:59:10.709" v="33" actId="47"/>
        <pc:sldMkLst>
          <pc:docMk/>
          <pc:sldMk cId="1993235791" sldId="293"/>
        </pc:sldMkLst>
      </pc:sldChg>
      <pc:sldChg chg="add">
        <pc:chgData name="Frederick, Angela H" userId="3442d453-3bf0-4825-931b-83ec80239e99" providerId="ADAL" clId="{2BA7FAA9-CDB1-4D1F-AB24-927E2F9DF0F6}" dt="2026-04-22T16:08:08.335" v="319"/>
        <pc:sldMkLst>
          <pc:docMk/>
          <pc:sldMk cId="1758475155" sldId="299"/>
        </pc:sldMkLst>
      </pc:sldChg>
      <pc:sldChg chg="add del">
        <pc:chgData name="Frederick, Angela H" userId="3442d453-3bf0-4825-931b-83ec80239e99" providerId="ADAL" clId="{2BA7FAA9-CDB1-4D1F-AB24-927E2F9DF0F6}" dt="2026-04-22T16:06:25.402" v="318"/>
        <pc:sldMkLst>
          <pc:docMk/>
          <pc:sldMk cId="2554831585" sldId="313"/>
        </pc:sldMkLst>
      </pc:sldChg>
      <pc:sldChg chg="add">
        <pc:chgData name="Frederick, Angela H" userId="3442d453-3bf0-4825-931b-83ec80239e99" providerId="ADAL" clId="{2BA7FAA9-CDB1-4D1F-AB24-927E2F9DF0F6}" dt="2026-04-22T16:09:15.816" v="320"/>
        <pc:sldMkLst>
          <pc:docMk/>
          <pc:sldMk cId="3485670458" sldId="315"/>
        </pc:sldMkLst>
      </pc:sldChg>
      <pc:sldChg chg="add">
        <pc:chgData name="Frederick, Angela H" userId="3442d453-3bf0-4825-931b-83ec80239e99" providerId="ADAL" clId="{2BA7FAA9-CDB1-4D1F-AB24-927E2F9DF0F6}" dt="2026-04-22T16:09:15.816" v="320"/>
        <pc:sldMkLst>
          <pc:docMk/>
          <pc:sldMk cId="1399148920" sldId="316"/>
        </pc:sldMkLst>
      </pc:sldChg>
      <pc:sldChg chg="del">
        <pc:chgData name="Frederick, Angela H" userId="3442d453-3bf0-4825-931b-83ec80239e99" providerId="ADAL" clId="{2BA7FAA9-CDB1-4D1F-AB24-927E2F9DF0F6}" dt="2026-04-22T16:04:29.723" v="315" actId="47"/>
        <pc:sldMkLst>
          <pc:docMk/>
          <pc:sldMk cId="944524438" sldId="322"/>
        </pc:sldMkLst>
      </pc:sldChg>
      <pc:sldChg chg="add del">
        <pc:chgData name="Frederick, Angela H" userId="3442d453-3bf0-4825-931b-83ec80239e99" providerId="ADAL" clId="{2BA7FAA9-CDB1-4D1F-AB24-927E2F9DF0F6}" dt="2026-04-22T16:06:25.402" v="318"/>
        <pc:sldMkLst>
          <pc:docMk/>
          <pc:sldMk cId="2269783038" sldId="335"/>
        </pc:sldMkLst>
      </pc:sldChg>
      <pc:sldChg chg="del">
        <pc:chgData name="Frederick, Angela H" userId="3442d453-3bf0-4825-931b-83ec80239e99" providerId="ADAL" clId="{2BA7FAA9-CDB1-4D1F-AB24-927E2F9DF0F6}" dt="2026-04-22T16:00:08.347" v="34" actId="47"/>
        <pc:sldMkLst>
          <pc:docMk/>
          <pc:sldMk cId="3082575608" sldId="337"/>
        </pc:sldMkLst>
      </pc:sldChg>
      <pc:sldChg chg="modSp mod">
        <pc:chgData name="Frederick, Angela H" userId="3442d453-3bf0-4825-931b-83ec80239e99" providerId="ADAL" clId="{2BA7FAA9-CDB1-4D1F-AB24-927E2F9DF0F6}" dt="2026-04-22T16:11:13.011" v="379" actId="1036"/>
        <pc:sldMkLst>
          <pc:docMk/>
          <pc:sldMk cId="2097121685" sldId="342"/>
        </pc:sldMkLst>
        <pc:spChg chg="mod">
          <ac:chgData name="Frederick, Angela H" userId="3442d453-3bf0-4825-931b-83ec80239e99" providerId="ADAL" clId="{2BA7FAA9-CDB1-4D1F-AB24-927E2F9DF0F6}" dt="2026-04-22T16:10:13.209" v="346" actId="1035"/>
          <ac:spMkLst>
            <pc:docMk/>
            <pc:sldMk cId="2097121685" sldId="342"/>
            <ac:spMk id="2" creationId="{F064946F-0A5C-D3D7-FF86-DA0E793F9313}"/>
          </ac:spMkLst>
        </pc:spChg>
        <pc:spChg chg="mod">
          <ac:chgData name="Frederick, Angela H" userId="3442d453-3bf0-4825-931b-83ec80239e99" providerId="ADAL" clId="{2BA7FAA9-CDB1-4D1F-AB24-927E2F9DF0F6}" dt="2026-04-22T16:11:13.011" v="379" actId="1036"/>
          <ac:spMkLst>
            <pc:docMk/>
            <pc:sldMk cId="2097121685" sldId="342"/>
            <ac:spMk id="3" creationId="{869C71D4-EBCD-671C-3B24-8A11C60B4609}"/>
          </ac:spMkLst>
        </pc:spChg>
      </pc:sldChg>
      <pc:sldChg chg="del">
        <pc:chgData name="Frederick, Angela H" userId="3442d453-3bf0-4825-931b-83ec80239e99" providerId="ADAL" clId="{2BA7FAA9-CDB1-4D1F-AB24-927E2F9DF0F6}" dt="2026-04-22T16:00:36.319" v="36" actId="47"/>
        <pc:sldMkLst>
          <pc:docMk/>
          <pc:sldMk cId="1765409444" sldId="344"/>
        </pc:sldMkLst>
      </pc:sldChg>
      <pc:sldChg chg="modSp new mod">
        <pc:chgData name="Frederick, Angela H" userId="3442d453-3bf0-4825-931b-83ec80239e99" providerId="ADAL" clId="{2BA7FAA9-CDB1-4D1F-AB24-927E2F9DF0F6}" dt="2026-04-22T16:03:43.311" v="314" actId="6549"/>
        <pc:sldMkLst>
          <pc:docMk/>
          <pc:sldMk cId="2193559806" sldId="344"/>
        </pc:sldMkLst>
        <pc:spChg chg="mod">
          <ac:chgData name="Frederick, Angela H" userId="3442d453-3bf0-4825-931b-83ec80239e99" providerId="ADAL" clId="{2BA7FAA9-CDB1-4D1F-AB24-927E2F9DF0F6}" dt="2026-04-22T16:01:38.327" v="64" actId="122"/>
          <ac:spMkLst>
            <pc:docMk/>
            <pc:sldMk cId="2193559806" sldId="344"/>
            <ac:spMk id="2" creationId="{270780B9-7B62-6FCC-6A70-FA2E854FEF9B}"/>
          </ac:spMkLst>
        </pc:spChg>
        <pc:spChg chg="mod">
          <ac:chgData name="Frederick, Angela H" userId="3442d453-3bf0-4825-931b-83ec80239e99" providerId="ADAL" clId="{2BA7FAA9-CDB1-4D1F-AB24-927E2F9DF0F6}" dt="2026-04-22T16:03:43.311" v="314" actId="6549"/>
          <ac:spMkLst>
            <pc:docMk/>
            <pc:sldMk cId="2193559806" sldId="344"/>
            <ac:spMk id="3" creationId="{DF73825F-8BBF-4920-405B-58E645357A83}"/>
          </ac:spMkLst>
        </pc:spChg>
      </pc:sldChg>
      <pc:sldChg chg="del">
        <pc:chgData name="Frederick, Angela H" userId="3442d453-3bf0-4825-931b-83ec80239e99" providerId="ADAL" clId="{2BA7FAA9-CDB1-4D1F-AB24-927E2F9DF0F6}" dt="2026-04-22T15:59:03.627" v="31" actId="47"/>
        <pc:sldMkLst>
          <pc:docMk/>
          <pc:sldMk cId="3940739135" sldId="34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AB40A6-322D-1644-8A1C-17FCB88DE772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74DD4-6002-1648-9EE9-213172D624F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0646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74DD4-6002-1648-9EE9-213172D624F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23668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74DD4-6002-1648-9EE9-213172D624F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1862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74DD4-6002-1648-9EE9-213172D624F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942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74DD4-6002-1648-9EE9-213172D624F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1038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74DD4-6002-1648-9EE9-213172D624F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43706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74DD4-6002-1648-9EE9-213172D624F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9091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74DD4-6002-1648-9EE9-213172D624F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54069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74DD4-6002-1648-9EE9-213172D624F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9701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74DD4-6002-1648-9EE9-213172D624F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39991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74DD4-6002-1648-9EE9-213172D624F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28041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74DD4-6002-1648-9EE9-213172D624F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51922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74DD4-6002-1648-9EE9-213172D624F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68367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74DD4-6002-1648-9EE9-213172D624F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1583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74DD4-6002-1648-9EE9-213172D624F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817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32C8-69A7-458B-9684-2BFA64B31948}" type="datetime2">
              <a:rPr lang="en-US" smtClean="0"/>
              <a:t>Monday, April 27, 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057FC-95B6-4D89-AFDA-ABA33EE921E5}" type="datetime2">
              <a:rPr lang="en-US" smtClean="0"/>
              <a:t>Monday, April 27, 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49AC-EB31-477F-92A9-B1988E232878}" type="datetime2">
              <a:rPr lang="en-US" smtClean="0"/>
              <a:t>Monday, April 27, 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6A3A3-94A6-4E5B-AF39-173ACA3E61CC}" type="datetime2">
              <a:rPr lang="en-US" smtClean="0"/>
              <a:t>Monday, April 27, 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3D019-A32C-4EAD-B8E6-DBDA699692FD}" type="datetime2">
              <a:rPr lang="en-US" smtClean="0"/>
              <a:t>Monday, April 27, 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BA98F-560C-4997-81C4-81D4D9187EAB}" type="datetime2">
              <a:rPr lang="en-US" smtClean="0"/>
              <a:t>Monday, April 27, 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972B2-CA5C-437D-87D0-8081271A9E4B}" type="datetime2">
              <a:rPr lang="en-US" smtClean="0"/>
              <a:t>Monday, April 27, 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D4847-11EF-4466-A8AD-85CDB7B49118}" type="datetime2">
              <a:rPr lang="en-US" smtClean="0"/>
              <a:t>Monday, April 27, 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8457A-3AB9-4880-8A0C-9F8524491207}" type="datetime2">
              <a:rPr lang="en-US" smtClean="0"/>
              <a:t>Monday, April 27, 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976D3-5B7F-4300-ABED-C91F1B2AE209}" type="datetime2">
              <a:rPr lang="en-US" smtClean="0"/>
              <a:t>Monday, April 27, 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C1E59-17DD-41CE-97CA-624A472382D4}" type="datetime2">
              <a:rPr lang="en-US" smtClean="0"/>
              <a:t>Monday, April 27, 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80CB818-7379-467D-8E76-EF9D9074A26C}" type="datetime2">
              <a:rPr lang="en-US" smtClean="0"/>
              <a:t>Monday, April 27, 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The Texas Electric Grid Failure Was a Warm-up – Texas Monthly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6689" y="-497584"/>
            <a:ext cx="12396024" cy="815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5838" y="-588268"/>
            <a:ext cx="7848600" cy="1927225"/>
          </a:xfrm>
        </p:spPr>
        <p:txBody>
          <a:bodyPr/>
          <a:lstStyle/>
          <a:p>
            <a:r>
              <a:rPr lang="en-US" sz="4000" dirty="0"/>
              <a:t>Disabled Infrastructure, Disability Resilience: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5838" y="1357245"/>
            <a:ext cx="6400800" cy="1752600"/>
          </a:xfrm>
        </p:spPr>
        <p:txBody>
          <a:bodyPr/>
          <a:lstStyle/>
          <a:p>
            <a:r>
              <a:rPr lang="en-US" dirty="0">
                <a:solidFill>
                  <a:srgbClr val="FFC000"/>
                </a:solidFill>
              </a:rPr>
              <a:t>Winter Storm Uri &amp; the 2021 Texas Power Crisis </a:t>
            </a:r>
          </a:p>
        </p:txBody>
      </p:sp>
    </p:spTree>
    <p:extLst>
      <p:ext uri="{BB962C8B-B14F-4D97-AF65-F5344CB8AC3E}">
        <p14:creationId xmlns:p14="http://schemas.microsoft.com/office/powerpoint/2010/main" val="29320323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 anchor="ctr">
            <a:normAutofit/>
          </a:bodyPr>
          <a:lstStyle/>
          <a:p>
            <a:r>
              <a:rPr lang="en-US" b="1" dirty="0"/>
              <a:t>Monique’s Story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B5532B-7FE3-5BA0-6298-49AE946B15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pPr lvl="0"/>
            <a:r>
              <a:rPr lang="en-US" sz="3200" dirty="0"/>
              <a:t>57-year-old with physical and mental health disabilities.</a:t>
            </a:r>
          </a:p>
          <a:p>
            <a:pPr lvl="0"/>
            <a:r>
              <a:rPr lang="en-US" sz="3200" dirty="0"/>
              <a:t>“Man, this is 30 degrees inside of my house. It shouldn’t be as cold as the outside.”</a:t>
            </a:r>
          </a:p>
          <a:p>
            <a:pPr lvl="0"/>
            <a:r>
              <a:rPr lang="en-US" sz="3200" dirty="0"/>
              <a:t>$1500 bill.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84751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 anchor="ctr">
            <a:normAutofit/>
          </a:bodyPr>
          <a:lstStyle/>
          <a:p>
            <a:r>
              <a:rPr lang="en-US" b="1"/>
              <a:t>Emergency Services</a:t>
            </a:r>
          </a:p>
        </p:txBody>
      </p:sp>
      <p:pic>
        <p:nvPicPr>
          <p:cNvPr id="5" name="Picture 4" descr="A picture containing text, snow, tree, outdoor&#10;&#10;Description automatically generated">
            <a:extLst>
              <a:ext uri="{FF2B5EF4-FFF2-40B4-BE49-F238E27FC236}">
                <a16:creationId xmlns:a16="http://schemas.microsoft.com/office/drawing/2014/main" id="{7E8C0906-67D8-346F-6013-BADCD07D73A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1" r="22892" b="-1"/>
          <a:stretch/>
        </p:blipFill>
        <p:spPr>
          <a:xfrm>
            <a:off x="457200" y="1673352"/>
            <a:ext cx="4038600" cy="4718304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>
            <a:normAutofit/>
          </a:bodyPr>
          <a:lstStyle/>
          <a:p>
            <a:r>
              <a:rPr lang="en-US" dirty="0"/>
              <a:t>Second line of defense.</a:t>
            </a:r>
          </a:p>
          <a:p>
            <a:r>
              <a:rPr lang="en-US" dirty="0"/>
              <a:t>Systems collapsed (911 calls).</a:t>
            </a:r>
          </a:p>
          <a:p>
            <a:r>
              <a:rPr lang="en-US" dirty="0"/>
              <a:t>PWD limited by rules and procedures.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56704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 anchor="ctr">
            <a:normAutofit/>
          </a:bodyPr>
          <a:lstStyle/>
          <a:p>
            <a:r>
              <a:rPr lang="en-US" b="1" dirty="0"/>
              <a:t>Oscar’s Story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1CD3F5-852B-7CEB-47C0-7B2B546A0A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pPr lvl="0"/>
            <a:r>
              <a:rPr lang="en-US" sz="3200" dirty="0"/>
              <a:t>37-year-old blind and diabetic.</a:t>
            </a:r>
          </a:p>
          <a:p>
            <a:pPr lvl="0"/>
            <a:r>
              <a:rPr lang="en-US" sz="3200" dirty="0"/>
              <a:t>2 days without power, little food and water.</a:t>
            </a:r>
          </a:p>
          <a:p>
            <a:pPr lvl="0"/>
            <a:r>
              <a:rPr lang="en-US" sz="3200" dirty="0"/>
              <a:t>Could not get assistance through official channels.</a:t>
            </a:r>
          </a:p>
          <a:p>
            <a:pPr lvl="0"/>
            <a:r>
              <a:rPr lang="en-US" sz="3200" dirty="0"/>
              <a:t>Walked 4 miles to safety.</a:t>
            </a:r>
          </a:p>
          <a:p>
            <a:pPr lvl="0"/>
            <a:r>
              <a:rPr lang="en-US" sz="3200" dirty="0"/>
              <a:t>Then had to stand in line for water.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1489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 anchor="ctr">
            <a:normAutofit/>
          </a:bodyPr>
          <a:lstStyle/>
          <a:p>
            <a:r>
              <a:rPr lang="en-US" b="1"/>
              <a:t>Sandy’s Story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AC38D5-0FE4-A6F9-562C-AF56681CA7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pPr lvl="0"/>
            <a:r>
              <a:rPr lang="en-US" sz="3200" dirty="0"/>
              <a:t>64-year-old wheelchair user.</a:t>
            </a:r>
          </a:p>
          <a:p>
            <a:pPr lvl="0"/>
            <a:r>
              <a:rPr lang="en-US" sz="3200" dirty="0"/>
              <a:t>Wheelchair and air conditioner were damaged by electrical surges.</a:t>
            </a:r>
          </a:p>
          <a:p>
            <a:pPr lvl="0"/>
            <a:r>
              <a:rPr lang="en-US" sz="3200" dirty="0"/>
              <a:t>APPLICATION DENIED.</a:t>
            </a:r>
          </a:p>
          <a:p>
            <a:pPr lvl="0"/>
            <a:r>
              <a:rPr lang="en-US" sz="3200" dirty="0"/>
              <a:t>Wrote a letter to the Governor.</a:t>
            </a:r>
          </a:p>
          <a:p>
            <a:pPr lvl="0"/>
            <a:r>
              <a:rPr lang="en-US" sz="3200" dirty="0"/>
              <a:t>Took a year to get her wheelchair replaced.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3266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0780B9-7B62-6FCC-6A70-FA2E854FE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Where Do We Go from Here?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73825F-8BBF-4920-405B-58E645357A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Texas is not unique.</a:t>
            </a:r>
          </a:p>
          <a:p>
            <a:r>
              <a:rPr lang="en-US" dirty="0"/>
              <a:t>Inviting disability communities to the table.</a:t>
            </a:r>
          </a:p>
          <a:p>
            <a:r>
              <a:rPr lang="en-US" dirty="0"/>
              <a:t>Back-up power.</a:t>
            </a:r>
          </a:p>
          <a:p>
            <a:r>
              <a:rPr lang="en-US" dirty="0"/>
              <a:t>Resilience hubs.</a:t>
            </a:r>
          </a:p>
          <a:p>
            <a:r>
              <a:rPr lang="en-US" dirty="0"/>
              <a:t>Incorporating AFN into emergency management – requires resources.</a:t>
            </a:r>
          </a:p>
        </p:txBody>
      </p:sp>
    </p:spTree>
    <p:extLst>
      <p:ext uri="{BB962C8B-B14F-4D97-AF65-F5344CB8AC3E}">
        <p14:creationId xmlns:p14="http://schemas.microsoft.com/office/powerpoint/2010/main" val="2193559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4946F-0A5C-D3D7-FF86-DA0E793F9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>
            <a:normAutofit/>
          </a:bodyPr>
          <a:lstStyle/>
          <a:p>
            <a:r>
              <a:rPr lang="en-US" b="1" dirty="0"/>
              <a:t>A Preventable Disaster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9C71D4-EBCD-671C-3B24-8A11C60B46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>
            <a:normAutofit/>
          </a:bodyPr>
          <a:lstStyle/>
          <a:p>
            <a:r>
              <a:rPr lang="en-US" dirty="0"/>
              <a:t>I wanted to know how disabled people faired, how they survived, how they cared for others.</a:t>
            </a:r>
          </a:p>
          <a:p>
            <a:r>
              <a:rPr lang="en-US" dirty="0"/>
              <a:t>All names have been changed.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702310F-F8CF-BE88-45D7-83F9A7920E9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817" y="1673225"/>
            <a:ext cx="3145366" cy="4718050"/>
          </a:xfrm>
        </p:spPr>
      </p:pic>
    </p:spTree>
    <p:extLst>
      <p:ext uri="{BB962C8B-B14F-4D97-AF65-F5344CB8AC3E}">
        <p14:creationId xmlns:p14="http://schemas.microsoft.com/office/powerpoint/2010/main" val="2097121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Those with Disabilities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Connie Richie – 87</a:t>
            </a:r>
          </a:p>
          <a:p>
            <a:r>
              <a:rPr lang="en-US" dirty="0"/>
              <a:t>Zeke Mendoza – 61</a:t>
            </a:r>
          </a:p>
          <a:p>
            <a:r>
              <a:rPr lang="en-US" dirty="0"/>
              <a:t>Cynthia Pierce – 67</a:t>
            </a:r>
          </a:p>
          <a:p>
            <a:r>
              <a:rPr lang="en-US" dirty="0"/>
              <a:t>Carrol Anderson – 75</a:t>
            </a:r>
          </a:p>
          <a:p>
            <a:endParaRPr lang="en-US" dirty="0"/>
          </a:p>
        </p:txBody>
      </p:sp>
      <p:pic>
        <p:nvPicPr>
          <p:cNvPr id="4" name="Picture 2" descr="https://cdn.houstonpublicmedia.org/wp-content/uploads/2021/03/28135409/Andersons-grands-in-train-1000x750.jpeg">
            <a:extLst>
              <a:ext uri="{FF2B5EF4-FFF2-40B4-BE49-F238E27FC236}">
                <a16:creationId xmlns:a16="http://schemas.microsoft.com/office/drawing/2014/main" id="{18072894-BEB2-8AFD-D5A4-12255435CB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517953"/>
            <a:ext cx="4887468" cy="295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0934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8F8E0-ED42-9E1C-715A-856FA91ECA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Disabled Power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FE94FF-BFDB-DDDB-E7A6-3C2B265C9F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2 meanings of the phrase “disabled power.”</a:t>
            </a:r>
          </a:p>
          <a:p>
            <a:r>
              <a:rPr lang="en-US" dirty="0"/>
              <a:t>What it means for disabled community members when infrastructure fails.</a:t>
            </a:r>
          </a:p>
          <a:p>
            <a:r>
              <a:rPr lang="en-US" dirty="0"/>
              <a:t>How disabled people exercised agency and provided care to others.</a:t>
            </a:r>
          </a:p>
        </p:txBody>
      </p:sp>
    </p:spTree>
    <p:extLst>
      <p:ext uri="{BB962C8B-B14F-4D97-AF65-F5344CB8AC3E}">
        <p14:creationId xmlns:p14="http://schemas.microsoft.com/office/powerpoint/2010/main" val="41317943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 anchor="ctr">
            <a:normAutofit/>
          </a:bodyPr>
          <a:lstStyle/>
          <a:p>
            <a:r>
              <a:rPr lang="en-US" b="1" dirty="0"/>
              <a:t>Will’s Story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6CE571-20E1-5C05-9F14-52876C920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pPr lvl="0"/>
            <a:r>
              <a:rPr lang="en-US" sz="3200" dirty="0"/>
              <a:t>29-year-old with cerebral palsy.</a:t>
            </a:r>
          </a:p>
          <a:p>
            <a:pPr lvl="0"/>
            <a:r>
              <a:rPr lang="en-US" sz="3200" dirty="0"/>
              <a:t>No movement or feeling in his legs.</a:t>
            </a:r>
          </a:p>
          <a:p>
            <a:pPr lvl="0"/>
            <a:r>
              <a:rPr lang="en-US" sz="3200" dirty="0"/>
              <a:t>3 days without power.</a:t>
            </a:r>
          </a:p>
          <a:p>
            <a:pPr lvl="0"/>
            <a:r>
              <a:rPr lang="en-US" sz="3200" dirty="0"/>
              <a:t>“I was scared I was going to lose my feet. That’s how purple they were.”</a:t>
            </a:r>
          </a:p>
          <a:p>
            <a:pPr lvl="0"/>
            <a:r>
              <a:rPr lang="en-US" sz="3200" dirty="0"/>
              <a:t>Still assisting other PWD.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4831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56" y="533400"/>
            <a:ext cx="8229600" cy="9906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Public &amp; Private Forms of Care</a:t>
            </a:r>
          </a:p>
        </p:txBody>
      </p:sp>
      <p:pic>
        <p:nvPicPr>
          <p:cNvPr id="1026" name="Picture 2" descr="Dangerous Snow And Ice Hazards Are Possible For Lubbock">
            <a:extLst>
              <a:ext uri="{FF2B5EF4-FFF2-40B4-BE49-F238E27FC236}">
                <a16:creationId xmlns:a16="http://schemas.microsoft.com/office/drawing/2014/main" id="{F9800E3D-264E-43D8-9E30-4F07407F2DC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30" y="1524000"/>
            <a:ext cx="7540739" cy="5025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97830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 anchor="ctr">
            <a:normAutofit/>
          </a:bodyPr>
          <a:lstStyle/>
          <a:p>
            <a:r>
              <a:rPr lang="en-US" b="1" dirty="0"/>
              <a:t>Grace’s Story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50579B-FD8D-972A-B499-5DE8B7EE97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710" y="1620542"/>
            <a:ext cx="8229600" cy="4876800"/>
          </a:xfrm>
        </p:spPr>
        <p:txBody>
          <a:bodyPr>
            <a:normAutofit/>
          </a:bodyPr>
          <a:lstStyle/>
          <a:p>
            <a:pPr lvl="0"/>
            <a:r>
              <a:rPr lang="en-US" sz="3200" dirty="0"/>
              <a:t>59-year-old with spinal muscular atrophy.</a:t>
            </a:r>
          </a:p>
          <a:p>
            <a:pPr lvl="0"/>
            <a:r>
              <a:rPr lang="en-US" sz="3200" dirty="0"/>
              <a:t>Got down to her last back-up battery for her ventilator.</a:t>
            </a:r>
          </a:p>
          <a:p>
            <a:pPr lvl="0"/>
            <a:r>
              <a:rPr lang="en-US" sz="3200" dirty="0"/>
              <a:t>“Well, of course, that's a complete joke. There was no priority for anybody.”</a:t>
            </a:r>
          </a:p>
          <a:p>
            <a:pPr lvl="0"/>
            <a:r>
              <a:rPr lang="en-US" sz="3200" dirty="0"/>
              <a:t>“And now it expired, so we're not even </a:t>
            </a:r>
            <a:r>
              <a:rPr lang="en-US" sz="3200" dirty="0" err="1"/>
              <a:t>gonna</a:t>
            </a:r>
            <a:r>
              <a:rPr lang="en-US" sz="3200" dirty="0"/>
              <a:t> bother with going through the trouble of getting a doctor signature. I mean, it doesn't matter. … What’s the point?”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9105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3232"/>
            <a:ext cx="8229600" cy="990600"/>
          </a:xfrm>
        </p:spPr>
        <p:txBody>
          <a:bodyPr/>
          <a:lstStyle/>
          <a:p>
            <a:pPr algn="ctr"/>
            <a:r>
              <a:rPr lang="en-US" b="1" dirty="0"/>
              <a:t>Evacuating on Dangerous Roads</a:t>
            </a:r>
          </a:p>
        </p:txBody>
      </p:sp>
      <p:pic>
        <p:nvPicPr>
          <p:cNvPr id="3074" name="Picture 2" descr="This Is What It's Been Like To Live Through Winter Storm Uri In Texas">
            <a:extLst>
              <a:ext uri="{FF2B5EF4-FFF2-40B4-BE49-F238E27FC236}">
                <a16:creationId xmlns:a16="http://schemas.microsoft.com/office/drawing/2014/main" id="{B36C3C0C-5757-305E-A6A4-9D05F48DCE1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353" y="1730829"/>
            <a:ext cx="7367294" cy="4125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71220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 anchor="ctr">
            <a:normAutofit/>
          </a:bodyPr>
          <a:lstStyle/>
          <a:p>
            <a:r>
              <a:rPr lang="en-US" b="1" err="1"/>
              <a:t>Vernate’s</a:t>
            </a:r>
            <a:r>
              <a:rPr lang="en-US" b="1"/>
              <a:t> Story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B3E2BD-E8F2-0225-8988-F5E1D636EA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pPr lvl="0"/>
            <a:r>
              <a:rPr lang="en-US" sz="2800" dirty="0"/>
              <a:t>63-year-old, physical and mental health disabilities.</a:t>
            </a:r>
          </a:p>
          <a:p>
            <a:pPr lvl="0"/>
            <a:r>
              <a:rPr lang="en-US" sz="2800" dirty="0"/>
              <a:t>Relies on oxygen.</a:t>
            </a:r>
          </a:p>
          <a:p>
            <a:pPr lvl="0"/>
            <a:r>
              <a:rPr lang="en-US" sz="2800" dirty="0"/>
              <a:t>Family decided to evacuate.</a:t>
            </a:r>
          </a:p>
          <a:p>
            <a:pPr lvl="0"/>
            <a:r>
              <a:rPr lang="en-US" sz="2800" dirty="0"/>
              <a:t>“Boy, did we slide. I think we slid all the way there.”</a:t>
            </a:r>
          </a:p>
          <a:p>
            <a:pPr lvl="0"/>
            <a:r>
              <a:rPr lang="en-US" sz="2800" dirty="0"/>
              <a:t>Could not walk by the end of the week.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79744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AA92BA8D513A458D106D8DD11C3522" ma:contentTypeVersion="11" ma:contentTypeDescription="Create a new document." ma:contentTypeScope="" ma:versionID="73187062e166cfaba8f58d8ae7be8e7a">
  <xsd:schema xmlns:xsd="http://www.w3.org/2001/XMLSchema" xmlns:xs="http://www.w3.org/2001/XMLSchema" xmlns:p="http://schemas.microsoft.com/office/2006/metadata/properties" xmlns:ns3="1b043084-d72f-4f87-a212-3341d477909b" targetNamespace="http://schemas.microsoft.com/office/2006/metadata/properties" ma:root="true" ma:fieldsID="1713d24a9d11905783a1666a5a2e462a" ns3:_="">
    <xsd:import namespace="1b043084-d72f-4f87-a212-3341d477909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043084-d72f-4f87-a212-3341d47790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6B89685-49F0-4290-B7CE-6CA1849958B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3C22BAD-4F0B-4DAE-B434-D8B0B9E12CF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b043084-d72f-4f87-a212-3341d47790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16C3A47-38A5-4F37-8A9B-D4AAFF78C0C1}">
  <ds:schemaRefs>
    <ds:schemaRef ds:uri="http://purl.org/dc/elements/1.1/"/>
    <ds:schemaRef ds:uri="http://purl.org/dc/terms/"/>
    <ds:schemaRef ds:uri="http://schemas.microsoft.com/office/2006/metadata/properties"/>
    <ds:schemaRef ds:uri="http://www.w3.org/XML/1998/namespace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1b043084-d72f-4f87-a212-3341d477909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Clarity.thmx</Template>
  <TotalTime>2202</TotalTime>
  <Words>443</Words>
  <Application>Microsoft Office PowerPoint</Application>
  <PresentationFormat>On-screen Show (4:3)</PresentationFormat>
  <Paragraphs>73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Clarity</vt:lpstr>
      <vt:lpstr>Disabled Infrastructure, Disability Resilience:</vt:lpstr>
      <vt:lpstr>A Preventable Disaster</vt:lpstr>
      <vt:lpstr>Those with Disabilities</vt:lpstr>
      <vt:lpstr>Disabled Power</vt:lpstr>
      <vt:lpstr>Will’s Story</vt:lpstr>
      <vt:lpstr>Public &amp; Private Forms of Care</vt:lpstr>
      <vt:lpstr>Grace’s Story</vt:lpstr>
      <vt:lpstr>Evacuating on Dangerous Roads</vt:lpstr>
      <vt:lpstr>Vernate’s Story</vt:lpstr>
      <vt:lpstr>Monique’s Story</vt:lpstr>
      <vt:lpstr>Emergency Services</vt:lpstr>
      <vt:lpstr>Oscar’s Story</vt:lpstr>
      <vt:lpstr>Sandy’s Story</vt:lpstr>
      <vt:lpstr>Where Do We Go from Here?</vt:lpstr>
    </vt:vector>
  </TitlesOfParts>
  <Company>University of Texas at El Paso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Foucault</dc:title>
  <dc:creator>UTEP</dc:creator>
  <cp:lastModifiedBy>Matthew Dickens</cp:lastModifiedBy>
  <cp:revision>293</cp:revision>
  <dcterms:created xsi:type="dcterms:W3CDTF">2016-03-18T15:46:55Z</dcterms:created>
  <dcterms:modified xsi:type="dcterms:W3CDTF">2026-04-28T02:52:51Z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0x01010038AA92BA8D513A458D106D8DD11C3522</vt:lpwstr>
  </property>
  <property fmtid="{D5CDD505-2E9C-101B-9397-08002B2CF9AE}" pid="3" name="MSIP_Label_b73649dc-6fee-4eb8-a128-734c3c842ea8_Enabled">
    <vt:lpwstr>true</vt:lpwstr>
  </property>
  <property fmtid="{D5CDD505-2E9C-101B-9397-08002B2CF9AE}" pid="4" name="MSIP_Label_b73649dc-6fee-4eb8-a128-734c3c842ea8_SetDate">
    <vt:lpwstr>2023-03-29T18:55:37Z</vt:lpwstr>
  </property>
  <property fmtid="{D5CDD505-2E9C-101B-9397-08002B2CF9AE}" pid="5" name="MSIP_Label_b73649dc-6fee-4eb8-a128-734c3c842ea8_Method">
    <vt:lpwstr>Standard</vt:lpwstr>
  </property>
  <property fmtid="{D5CDD505-2E9C-101B-9397-08002B2CF9AE}" pid="6" name="MSIP_Label_b73649dc-6fee-4eb8-a128-734c3c842ea8_Name">
    <vt:lpwstr>defa4170-0d19-0005-0004-bc88714345d2</vt:lpwstr>
  </property>
  <property fmtid="{D5CDD505-2E9C-101B-9397-08002B2CF9AE}" pid="7" name="MSIP_Label_b73649dc-6fee-4eb8-a128-734c3c842ea8_SiteId">
    <vt:lpwstr>857c21d2-1a16-43a4-90cf-d57f3fab9d2f</vt:lpwstr>
  </property>
  <property fmtid="{D5CDD505-2E9C-101B-9397-08002B2CF9AE}" pid="8" name="MSIP_Label_b73649dc-6fee-4eb8-a128-734c3c842ea8_ActionId">
    <vt:lpwstr>0b9602af-97af-4fa4-9755-7b17af9bb50b</vt:lpwstr>
  </property>
  <property fmtid="{D5CDD505-2E9C-101B-9397-08002B2CF9AE}" pid="9" name="MSIP_Label_b73649dc-6fee-4eb8-a128-734c3c842ea8_ContentBits">
    <vt:lpwstr>0</vt:lpwstr>
  </property>
</Properties>
</file>